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72" r:id="rId6"/>
    <p:sldId id="273" r:id="rId7"/>
    <p:sldId id="260" r:id="rId8"/>
    <p:sldId id="261" r:id="rId9"/>
    <p:sldId id="262" r:id="rId10"/>
    <p:sldId id="263" r:id="rId11"/>
    <p:sldId id="264" r:id="rId12"/>
    <p:sldId id="265" r:id="rId13"/>
    <p:sldId id="267" r:id="rId14"/>
    <p:sldId id="268" r:id="rId15"/>
    <p:sldId id="269" r:id="rId16"/>
    <p:sldId id="270" r:id="rId17"/>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0066"/>
    <a:srgbClr val="000099"/>
    <a:srgbClr val="66FFCC"/>
    <a:srgbClr val="9900CC"/>
    <a:srgbClr val="A50021"/>
    <a:srgbClr val="990033"/>
    <a:srgbClr val="FF0000"/>
    <a:srgbClr val="003300"/>
    <a:srgbClr val="1BB3A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4" d="100"/>
          <a:sy n="84" d="100"/>
        </p:scale>
        <p:origin x="1426" y="8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Ref idx="1003">
        <a:schemeClr val="bg1"/>
      </p:bgRef>
    </p:bg>
    <p:spTree>
      <p:nvGrpSpPr>
        <p:cNvPr id="1" name=""/>
        <p:cNvGrpSpPr/>
        <p:nvPr/>
      </p:nvGrpSpPr>
      <p:grpSpPr>
        <a:xfrm>
          <a:off x="0" y="0"/>
          <a:ext cx="0" cy="0"/>
          <a:chOff x="0" y="0"/>
          <a:chExt cx="0" cy="0"/>
        </a:xfrm>
      </p:grpSpPr>
      <p:sp>
        <p:nvSpPr>
          <p:cNvPr id="12" name="11 Dikdörtgen"/>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12 Yuvarlatılmış Dikdörtgen"/>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8 Alt Başlık"/>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28" name="27 Veri Yer Tutucusu"/>
          <p:cNvSpPr>
            <a:spLocks noGrp="1"/>
          </p:cNvSpPr>
          <p:nvPr>
            <p:ph type="dt" sz="half" idx="10"/>
          </p:nvPr>
        </p:nvSpPr>
        <p:spPr/>
        <p:txBody>
          <a:bodyPr/>
          <a:lstStyle/>
          <a:p>
            <a:fld id="{DF4F0A81-17AA-468E-82BE-A0614923F553}" type="datetimeFigureOut">
              <a:rPr lang="tr-TR" smtClean="0"/>
              <a:t>18.08.2019</a:t>
            </a:fld>
            <a:endParaRPr lang="tr-TR"/>
          </a:p>
        </p:txBody>
      </p:sp>
      <p:sp>
        <p:nvSpPr>
          <p:cNvPr id="17" name="16 Altbilgi Yer Tutucusu"/>
          <p:cNvSpPr>
            <a:spLocks noGrp="1"/>
          </p:cNvSpPr>
          <p:nvPr>
            <p:ph type="ftr" sz="quarter" idx="11"/>
          </p:nvPr>
        </p:nvSpPr>
        <p:spPr/>
        <p:txBody>
          <a:bodyPr/>
          <a:lstStyle/>
          <a:p>
            <a:endParaRPr lang="tr-TR"/>
          </a:p>
        </p:txBody>
      </p:sp>
      <p:sp>
        <p:nvSpPr>
          <p:cNvPr id="29" name="28 Slayt Numarası Yer Tutucusu"/>
          <p:cNvSpPr>
            <a:spLocks noGrp="1"/>
          </p:cNvSpPr>
          <p:nvPr>
            <p:ph type="sldNum" sz="quarter" idx="12"/>
          </p:nvPr>
        </p:nvSpPr>
        <p:spPr/>
        <p:txBody>
          <a:bodyPr lIns="0" tIns="0" rIns="0" bIns="0">
            <a:noAutofit/>
          </a:bodyPr>
          <a:lstStyle>
            <a:lvl1pPr>
              <a:defRPr sz="1400">
                <a:solidFill>
                  <a:srgbClr val="FFFFFF"/>
                </a:solidFill>
              </a:defRPr>
            </a:lvl1pPr>
          </a:lstStyle>
          <a:p>
            <a:fld id="{E20FA78A-8323-415F-9ACD-114239BF8DD2}" type="slidenum">
              <a:rPr lang="tr-TR" smtClean="0"/>
              <a:t>‹#›</a:t>
            </a:fld>
            <a:endParaRPr lang="tr-TR"/>
          </a:p>
        </p:txBody>
      </p:sp>
      <p:sp>
        <p:nvSpPr>
          <p:cNvPr id="7" name="6 Dikdörtgen"/>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Dikdörtgen"/>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Dikdörtgen"/>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Başlık"/>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tr-TR" smtClean="0"/>
              <a:t>Asıl başlık stili için tıklatın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4" name="3 Veri Yer Tutucusu"/>
          <p:cNvSpPr>
            <a:spLocks noGrp="1"/>
          </p:cNvSpPr>
          <p:nvPr>
            <p:ph type="dt" sz="half" idx="10"/>
          </p:nvPr>
        </p:nvSpPr>
        <p:spPr/>
        <p:txBody>
          <a:bodyPr/>
          <a:lstStyle/>
          <a:p>
            <a:fld id="{DF4F0A81-17AA-468E-82BE-A0614923F553}" type="datetimeFigureOut">
              <a:rPr lang="tr-TR" smtClean="0"/>
              <a:t>18.08.2019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E20FA78A-8323-415F-9ACD-114239BF8DD2}" type="slidenum">
              <a:rPr lang="tr-TR" smtClean="0"/>
              <a:t>‹#›</a:t>
            </a:fld>
            <a:endParaRPr lang="tr-TR"/>
          </a:p>
        </p:txBody>
      </p:sp>
      <p:sp>
        <p:nvSpPr>
          <p:cNvPr id="8" name="7 İçerik Yer Tutucusu"/>
          <p:cNvSpPr>
            <a:spLocks noGrp="1"/>
          </p:cNvSpPr>
          <p:nvPr>
            <p:ph sz="quarter" idx="1"/>
          </p:nvPr>
        </p:nvSpPr>
        <p:spPr>
          <a:xfrm>
            <a:off x="914400" y="1447800"/>
            <a:ext cx="7772400" cy="4572000"/>
          </a:xfrm>
        </p:spPr>
        <p:txBody>
          <a:bodyPr vert="horz"/>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Ref idx="1003">
        <a:schemeClr val="bg1"/>
      </p:bgRef>
    </p:bg>
    <p:spTree>
      <p:nvGrpSpPr>
        <p:cNvPr id="1" name=""/>
        <p:cNvGrpSpPr/>
        <p:nvPr/>
      </p:nvGrpSpPr>
      <p:grpSpPr>
        <a:xfrm>
          <a:off x="0" y="0"/>
          <a:ext cx="0" cy="0"/>
          <a:chOff x="0" y="0"/>
          <a:chExt cx="0" cy="0"/>
        </a:xfrm>
      </p:grpSpPr>
      <p:sp>
        <p:nvSpPr>
          <p:cNvPr id="11" name="10 Dikdörtgen"/>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9 Yuvarlatılmış Dikdörtgen"/>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1 Başlık"/>
          <p:cNvSpPr>
            <a:spLocks noGrp="1"/>
          </p:cNvSpPr>
          <p:nvPr>
            <p:ph type="title"/>
          </p:nvPr>
        </p:nvSpPr>
        <p:spPr>
          <a:xfrm>
            <a:off x="722313" y="952500"/>
            <a:ext cx="7772400" cy="1362075"/>
          </a:xfrm>
        </p:spPr>
        <p:txBody>
          <a:bodyPr anchor="b" anchorCtr="0"/>
          <a:lstStyle>
            <a:lvl1pPr algn="l">
              <a:buNone/>
              <a:defRPr sz="4000" b="0" cap="none"/>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p:txBody>
          <a:bodyPr/>
          <a:lstStyle/>
          <a:p>
            <a:fld id="{DF4F0A81-17AA-468E-82BE-A0614923F553}" type="datetimeFigureOut">
              <a:rPr lang="tr-TR" smtClean="0"/>
              <a:t>18.08.2019</a:t>
            </a:fld>
            <a:endParaRPr lang="tr-TR"/>
          </a:p>
        </p:txBody>
      </p:sp>
      <p:sp>
        <p:nvSpPr>
          <p:cNvPr id="5" name="4 Altbilgi Yer Tutucusu"/>
          <p:cNvSpPr>
            <a:spLocks noGrp="1"/>
          </p:cNvSpPr>
          <p:nvPr>
            <p:ph type="ftr" sz="quarter" idx="11"/>
          </p:nvPr>
        </p:nvSpPr>
        <p:spPr>
          <a:xfrm>
            <a:off x="800100" y="6172200"/>
            <a:ext cx="4000500" cy="457200"/>
          </a:xfrm>
        </p:spPr>
        <p:txBody>
          <a:bodyPr/>
          <a:lstStyle/>
          <a:p>
            <a:endParaRPr lang="tr-TR"/>
          </a:p>
        </p:txBody>
      </p:sp>
      <p:sp>
        <p:nvSpPr>
          <p:cNvPr id="7" name="6 Dikdörtgen"/>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Dikdörtgen"/>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Dikdörtgen"/>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5 Slayt Numarası Yer Tutucusu"/>
          <p:cNvSpPr>
            <a:spLocks noGrp="1"/>
          </p:cNvSpPr>
          <p:nvPr>
            <p:ph type="sldNum" sz="quarter" idx="12"/>
          </p:nvPr>
        </p:nvSpPr>
        <p:spPr>
          <a:xfrm>
            <a:off x="146304" y="6208776"/>
            <a:ext cx="457200" cy="457200"/>
          </a:xfrm>
        </p:spPr>
        <p:txBody>
          <a:bodyPr/>
          <a:lstStyle/>
          <a:p>
            <a:fld id="{E20FA78A-8323-415F-9ACD-114239BF8DD2}" type="slidenum">
              <a:rPr lang="tr-TR" smtClean="0"/>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5" name="4 Veri Yer Tutucusu"/>
          <p:cNvSpPr>
            <a:spLocks noGrp="1"/>
          </p:cNvSpPr>
          <p:nvPr>
            <p:ph type="dt" sz="half" idx="10"/>
          </p:nvPr>
        </p:nvSpPr>
        <p:spPr/>
        <p:txBody>
          <a:bodyPr/>
          <a:lstStyle/>
          <a:p>
            <a:fld id="{DF4F0A81-17AA-468E-82BE-A0614923F553}" type="datetimeFigureOut">
              <a:rPr lang="tr-TR" smtClean="0"/>
              <a:t>18.08.2019</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E20FA78A-8323-415F-9ACD-114239BF8DD2}" type="slidenum">
              <a:rPr lang="tr-TR" smtClean="0"/>
              <a:t>‹#›</a:t>
            </a:fld>
            <a:endParaRPr lang="tr-TR"/>
          </a:p>
        </p:txBody>
      </p:sp>
      <p:sp>
        <p:nvSpPr>
          <p:cNvPr id="9" name="8 İçerik Yer Tutucusu"/>
          <p:cNvSpPr>
            <a:spLocks noGrp="1"/>
          </p:cNvSpPr>
          <p:nvPr>
            <p:ph sz="quarter" idx="1"/>
          </p:nvPr>
        </p:nvSpPr>
        <p:spPr>
          <a:xfrm>
            <a:off x="914400" y="1447800"/>
            <a:ext cx="3749040" cy="4572000"/>
          </a:xfrm>
        </p:spPr>
        <p:txBody>
          <a:bodyPr vert="horz"/>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1" name="10 İçerik Yer Tutucusu"/>
          <p:cNvSpPr>
            <a:spLocks noGrp="1"/>
          </p:cNvSpPr>
          <p:nvPr>
            <p:ph sz="quarter" idx="2"/>
          </p:nvPr>
        </p:nvSpPr>
        <p:spPr>
          <a:xfrm>
            <a:off x="4933950" y="1447800"/>
            <a:ext cx="3749040" cy="4572000"/>
          </a:xfrm>
        </p:spPr>
        <p:txBody>
          <a:bodyPr vert="horz"/>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914400" y="273050"/>
            <a:ext cx="7772400" cy="1143000"/>
          </a:xfrm>
        </p:spPr>
        <p:txBody>
          <a:bodyPr anchor="b" anchorCtr="0"/>
          <a:lstStyle>
            <a:lvl1pPr>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7" name="6 Veri Yer Tutucusu"/>
          <p:cNvSpPr>
            <a:spLocks noGrp="1"/>
          </p:cNvSpPr>
          <p:nvPr>
            <p:ph type="dt" sz="half" idx="10"/>
          </p:nvPr>
        </p:nvSpPr>
        <p:spPr/>
        <p:txBody>
          <a:bodyPr/>
          <a:lstStyle/>
          <a:p>
            <a:fld id="{DF4F0A81-17AA-468E-82BE-A0614923F553}" type="datetimeFigureOut">
              <a:rPr lang="tr-TR" smtClean="0"/>
              <a:t>18.08.2019</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E20FA78A-8323-415F-9ACD-114239BF8DD2}" type="slidenum">
              <a:rPr lang="tr-TR" smtClean="0"/>
              <a:t>‹#›</a:t>
            </a:fld>
            <a:endParaRPr lang="tr-TR"/>
          </a:p>
        </p:txBody>
      </p:sp>
      <p:sp>
        <p:nvSpPr>
          <p:cNvPr id="11" name="10 İçerik Yer Tutucusu"/>
          <p:cNvSpPr>
            <a:spLocks noGrp="1"/>
          </p:cNvSpPr>
          <p:nvPr>
            <p:ph sz="half" idx="2"/>
          </p:nvPr>
        </p:nvSpPr>
        <p:spPr>
          <a:xfrm>
            <a:off x="914400" y="2247900"/>
            <a:ext cx="3733800" cy="3886200"/>
          </a:xfrm>
        </p:spPr>
        <p:txBody>
          <a:bodyPr vert="horz"/>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3" name="12 İçerik Yer Tutucusu"/>
          <p:cNvSpPr>
            <a:spLocks noGrp="1"/>
          </p:cNvSpPr>
          <p:nvPr>
            <p:ph sz="half" idx="4"/>
          </p:nvPr>
        </p:nvSpPr>
        <p:spPr>
          <a:xfrm>
            <a:off x="4953000" y="2247900"/>
            <a:ext cx="3733800" cy="3886200"/>
          </a:xfrm>
        </p:spPr>
        <p:txBody>
          <a:bodyPr vert="horz"/>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Veri Yer Tutucusu"/>
          <p:cNvSpPr>
            <a:spLocks noGrp="1"/>
          </p:cNvSpPr>
          <p:nvPr>
            <p:ph type="dt" sz="half" idx="10"/>
          </p:nvPr>
        </p:nvSpPr>
        <p:spPr/>
        <p:txBody>
          <a:bodyPr/>
          <a:lstStyle/>
          <a:p>
            <a:fld id="{DF4F0A81-17AA-468E-82BE-A0614923F553}" type="datetimeFigureOut">
              <a:rPr lang="tr-TR" smtClean="0"/>
              <a:t>18.08.2019</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E20FA78A-8323-415F-9ACD-114239BF8DD2}"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F4F0A81-17AA-468E-82BE-A0614923F553}" type="datetimeFigureOut">
              <a:rPr lang="tr-TR" smtClean="0"/>
              <a:t>18.08.2019</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E20FA78A-8323-415F-9ACD-114239BF8DD2}"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8" name="7 Dikdörtgen"/>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8 Yuvarlatılmış Dikdörtgen"/>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1 Başlık"/>
          <p:cNvSpPr>
            <a:spLocks noGrp="1"/>
          </p:cNvSpPr>
          <p:nvPr>
            <p:ph type="title"/>
          </p:nvPr>
        </p:nvSpPr>
        <p:spPr>
          <a:xfrm>
            <a:off x="914400" y="273050"/>
            <a:ext cx="7772400" cy="1143000"/>
          </a:xfrm>
        </p:spPr>
        <p:txBody>
          <a:bodyPr anchor="b" anchorCtr="0"/>
          <a:lstStyle>
            <a:lvl1pPr algn="l">
              <a:buNone/>
              <a:defRPr sz="4000" b="0"/>
            </a:lvl1pPr>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tr-TR" smtClean="0"/>
              <a:t>Asıl metin stillerini düzenlemek için tıklatın</a:t>
            </a:r>
          </a:p>
        </p:txBody>
      </p:sp>
      <p:sp>
        <p:nvSpPr>
          <p:cNvPr id="5" name="4 Veri Yer Tutucusu"/>
          <p:cNvSpPr>
            <a:spLocks noGrp="1"/>
          </p:cNvSpPr>
          <p:nvPr>
            <p:ph type="dt" sz="half" idx="10"/>
          </p:nvPr>
        </p:nvSpPr>
        <p:spPr/>
        <p:txBody>
          <a:bodyPr/>
          <a:lstStyle/>
          <a:p>
            <a:fld id="{DF4F0A81-17AA-468E-82BE-A0614923F553}" type="datetimeFigureOut">
              <a:rPr lang="tr-TR" smtClean="0"/>
              <a:t>18.08.2019</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E20FA78A-8323-415F-9ACD-114239BF8DD2}" type="slidenum">
              <a:rPr lang="tr-TR" smtClean="0"/>
              <a:t>‹#›</a:t>
            </a:fld>
            <a:endParaRPr lang="tr-TR"/>
          </a:p>
        </p:txBody>
      </p:sp>
      <p:sp>
        <p:nvSpPr>
          <p:cNvPr id="11" name="10 İçerik Yer Tutucusu"/>
          <p:cNvSpPr>
            <a:spLocks noGrp="1"/>
          </p:cNvSpPr>
          <p:nvPr>
            <p:ph sz="quarter" idx="1"/>
          </p:nvPr>
        </p:nvSpPr>
        <p:spPr>
          <a:xfrm>
            <a:off x="2971800" y="1600200"/>
            <a:ext cx="5715000" cy="4495800"/>
          </a:xfrm>
        </p:spPr>
        <p:txBody>
          <a:bodyPr vert="horz"/>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914400" y="4900550"/>
            <a:ext cx="7315200" cy="522288"/>
          </a:xfrm>
        </p:spPr>
        <p:txBody>
          <a:bodyPr anchor="ctr">
            <a:noAutofit/>
          </a:bodyPr>
          <a:lstStyle>
            <a:lvl1pPr algn="l">
              <a:buNone/>
              <a:defRPr sz="2800" b="0"/>
            </a:lvl1pPr>
          </a:lstStyle>
          <a:p>
            <a:r>
              <a:rPr kumimoji="0" lang="tr-TR" smtClean="0"/>
              <a:t>Asıl başlık stili için tıklatın</a:t>
            </a:r>
            <a:endParaRPr kumimoji="0" lang="en-US"/>
          </a:p>
        </p:txBody>
      </p:sp>
      <p:sp>
        <p:nvSpPr>
          <p:cNvPr id="4" name="3 Metin Yer Tutucusu"/>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4 Veri Yer Tutucusu"/>
          <p:cNvSpPr>
            <a:spLocks noGrp="1"/>
          </p:cNvSpPr>
          <p:nvPr>
            <p:ph type="dt" sz="half" idx="10"/>
          </p:nvPr>
        </p:nvSpPr>
        <p:spPr/>
        <p:txBody>
          <a:bodyPr/>
          <a:lstStyle/>
          <a:p>
            <a:fld id="{DF4F0A81-17AA-468E-82BE-A0614923F553}" type="datetimeFigureOut">
              <a:rPr lang="tr-TR" smtClean="0"/>
              <a:t>18.08.2019</a:t>
            </a:fld>
            <a:endParaRPr lang="tr-TR"/>
          </a:p>
        </p:txBody>
      </p:sp>
      <p:sp>
        <p:nvSpPr>
          <p:cNvPr id="6" name="5 Altbilgi Yer Tutucusu"/>
          <p:cNvSpPr>
            <a:spLocks noGrp="1"/>
          </p:cNvSpPr>
          <p:nvPr>
            <p:ph type="ftr" sz="quarter" idx="11"/>
          </p:nvPr>
        </p:nvSpPr>
        <p:spPr>
          <a:xfrm>
            <a:off x="914400" y="6172200"/>
            <a:ext cx="3886200" cy="457200"/>
          </a:xfrm>
        </p:spPr>
        <p:txBody>
          <a:bodyPr/>
          <a:lstStyle/>
          <a:p>
            <a:endParaRPr lang="tr-TR"/>
          </a:p>
        </p:txBody>
      </p:sp>
      <p:sp>
        <p:nvSpPr>
          <p:cNvPr id="7" name="6 Slayt Numarası Yer Tutucusu"/>
          <p:cNvSpPr>
            <a:spLocks noGrp="1"/>
          </p:cNvSpPr>
          <p:nvPr>
            <p:ph type="sldNum" sz="quarter" idx="12"/>
          </p:nvPr>
        </p:nvSpPr>
        <p:spPr>
          <a:xfrm>
            <a:off x="146304" y="6208776"/>
            <a:ext cx="457200" cy="457200"/>
          </a:xfrm>
        </p:spPr>
        <p:txBody>
          <a:bodyPr/>
          <a:lstStyle/>
          <a:p>
            <a:fld id="{E20FA78A-8323-415F-9ACD-114239BF8DD2}" type="slidenum">
              <a:rPr lang="tr-TR" smtClean="0"/>
              <a:t>‹#›</a:t>
            </a:fld>
            <a:endParaRPr lang="tr-TR"/>
          </a:p>
        </p:txBody>
      </p:sp>
      <p:sp>
        <p:nvSpPr>
          <p:cNvPr id="11" name="10 Dikdörtgen"/>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Dikdörtgen"/>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Dikdörtgen"/>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2 Resim Yer Tutucusu"/>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tr-TR" smtClean="0"/>
              <a:t>Resim eklemek için simgeyi tıklatın</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F4F0A81-17AA-468E-82BE-A0614923F553}" type="datetimeFigureOut">
              <a:rPr lang="tr-TR" smtClean="0"/>
              <a:t>18.08.2019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E20FA78A-8323-415F-9ACD-114239BF8DD2}"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41"/>
            <a:ext cx="2011680" cy="5851525"/>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914400" y="274640"/>
            <a:ext cx="5562600" cy="5851525"/>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F4F0A81-17AA-468E-82BE-A0614923F553}" type="datetimeFigureOut">
              <a:rPr lang="tr-TR" smtClean="0"/>
              <a:t>18.08.2019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E20FA78A-8323-415F-9ACD-114239BF8DD2}"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8 Dikdörtgen"/>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7 Yuvarlatılmış Dikdörtgen"/>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21 Başlık Yer Tutucusu"/>
          <p:cNvSpPr>
            <a:spLocks noGrp="1"/>
          </p:cNvSpPr>
          <p:nvPr>
            <p:ph type="title"/>
          </p:nvPr>
        </p:nvSpPr>
        <p:spPr>
          <a:xfrm>
            <a:off x="914400" y="274638"/>
            <a:ext cx="7772400" cy="1143000"/>
          </a:xfrm>
          <a:prstGeom prst="rect">
            <a:avLst/>
          </a:prstGeom>
        </p:spPr>
        <p:txBody>
          <a:bodyPr bIns="91440" anchor="b" anchorCtr="0">
            <a:normAutofit/>
          </a:bodyPr>
          <a:lstStyle/>
          <a:p>
            <a:r>
              <a:rPr kumimoji="0" lang="tr-TR" smtClean="0"/>
              <a:t>Asıl başlık stili için tıklatın</a:t>
            </a:r>
            <a:endParaRPr kumimoji="0" lang="en-US"/>
          </a:p>
        </p:txBody>
      </p:sp>
      <p:sp>
        <p:nvSpPr>
          <p:cNvPr id="13" name="12 Metin Yer Tutucusu"/>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4" name="13 Veri Yer Tutucusu"/>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DF4F0A81-17AA-468E-82BE-A0614923F553}" type="datetimeFigureOut">
              <a:rPr lang="tr-TR" smtClean="0"/>
              <a:t>18.08.2019</a:t>
            </a:fld>
            <a:endParaRPr lang="tr-TR"/>
          </a:p>
        </p:txBody>
      </p:sp>
      <p:sp>
        <p:nvSpPr>
          <p:cNvPr id="3" name="2 Altbilgi Yer Tutucusu"/>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tr-TR"/>
          </a:p>
        </p:txBody>
      </p:sp>
      <p:sp>
        <p:nvSpPr>
          <p:cNvPr id="23" name="22 Slayt Numarası Yer Tutucusu"/>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E20FA78A-8323-415F-9ACD-114239BF8DD2}"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normAutofit/>
          </a:bodyPr>
          <a:lstStyle/>
          <a:p>
            <a:r>
              <a:rPr lang="tr-TR" sz="4800" dirty="0" smtClean="0"/>
              <a:t>YEREL AĞLAR</a:t>
            </a:r>
            <a:endParaRPr lang="tr-TR" sz="4800" dirty="0"/>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                     </a:t>
            </a:r>
            <a:r>
              <a:rPr lang="tr-TR" sz="4800" dirty="0" smtClean="0">
                <a:solidFill>
                  <a:schemeClr val="tx1"/>
                </a:solidFill>
              </a:rPr>
              <a:t>LAN</a:t>
            </a:r>
            <a:endParaRPr lang="tr-TR" sz="4800" dirty="0">
              <a:solidFill>
                <a:schemeClr val="tx1"/>
              </a:solidFill>
            </a:endParaRPr>
          </a:p>
        </p:txBody>
      </p:sp>
      <p:sp>
        <p:nvSpPr>
          <p:cNvPr id="3" name="2 İçerik Yer Tutucusu"/>
          <p:cNvSpPr>
            <a:spLocks noGrp="1"/>
          </p:cNvSpPr>
          <p:nvPr>
            <p:ph sz="quarter" idx="1"/>
          </p:nvPr>
        </p:nvSpPr>
        <p:spPr/>
        <p:txBody>
          <a:bodyPr/>
          <a:lstStyle/>
          <a:p>
            <a:r>
              <a:rPr lang="tr-TR" b="1" dirty="0" smtClean="0">
                <a:solidFill>
                  <a:srgbClr val="9900CC"/>
                </a:solidFill>
              </a:rPr>
              <a:t>LAN (Yerel Ağ Bağlantısı – </a:t>
            </a:r>
            <a:r>
              <a:rPr lang="tr-TR" b="1" dirty="0" err="1" smtClean="0">
                <a:solidFill>
                  <a:srgbClr val="9900CC"/>
                </a:solidFill>
              </a:rPr>
              <a:t>Local</a:t>
            </a:r>
            <a:r>
              <a:rPr lang="tr-TR" b="1" dirty="0" smtClean="0">
                <a:solidFill>
                  <a:srgbClr val="9900CC"/>
                </a:solidFill>
              </a:rPr>
              <a:t> </a:t>
            </a:r>
            <a:r>
              <a:rPr lang="tr-TR" b="1" dirty="0" err="1" smtClean="0">
                <a:solidFill>
                  <a:srgbClr val="9900CC"/>
                </a:solidFill>
              </a:rPr>
              <a:t>Area</a:t>
            </a:r>
            <a:r>
              <a:rPr lang="tr-TR" b="1" dirty="0" smtClean="0">
                <a:solidFill>
                  <a:srgbClr val="9900CC"/>
                </a:solidFill>
              </a:rPr>
              <a:t> Network) </a:t>
            </a:r>
            <a:r>
              <a:rPr lang="tr-TR" dirty="0" smtClean="0">
                <a:solidFill>
                  <a:srgbClr val="9900CC"/>
                </a:solidFill>
              </a:rPr>
              <a:t>Yerel Ağ bağlantı demektir.Yerel Ağ ortamda olan fiziksel bağlantıların tümüne denir.Bağlantı içerisinde birimlerin bilgi alışverişi veri iletimi  elektronik posta gönderimi,alma v.s. bir çok fonksiyon gerçekleştirilir. Yerel Ağlar PC-Printer,PC-PC v.b. arasındaki bağlantıların hepsini kapsar. Bilgisayarlar arasında yapın bağlantılar ise ana bir bilgisayar üzerinden </a:t>
            </a:r>
            <a:r>
              <a:rPr lang="tr-TR" b="1" dirty="0" smtClean="0">
                <a:solidFill>
                  <a:srgbClr val="9900CC"/>
                </a:solidFill>
              </a:rPr>
              <a:t>“Server”</a:t>
            </a:r>
            <a:r>
              <a:rPr lang="tr-TR" dirty="0" smtClean="0">
                <a:solidFill>
                  <a:srgbClr val="9900CC"/>
                </a:solidFill>
              </a:rPr>
              <a:t> adı verilen yönetici bir bilgisayar tarafından yönetilir.</a:t>
            </a:r>
            <a:endParaRPr lang="tr-TR" dirty="0">
              <a:solidFill>
                <a:srgbClr val="9900CC"/>
              </a:solidFill>
            </a:endParaRPr>
          </a:p>
        </p:txBody>
      </p:sp>
    </p:spTree>
  </p:cSld>
  <p:clrMapOvr>
    <a:masterClrMapping/>
  </p:clrMapOvr>
  <p:transition>
    <p:circl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solidFill>
                  <a:srgbClr val="66FFCC"/>
                </a:solidFill>
              </a:rPr>
              <a:t>ÖRNEK</a:t>
            </a:r>
            <a:endParaRPr lang="tr-TR" b="1" dirty="0">
              <a:solidFill>
                <a:srgbClr val="66FFCC"/>
              </a:solidFill>
            </a:endParaRPr>
          </a:p>
        </p:txBody>
      </p:sp>
      <p:pic>
        <p:nvPicPr>
          <p:cNvPr id="4" name="3 İçerik Yer Tutucusu" descr="indir.jpg"/>
          <p:cNvPicPr>
            <a:picLocks noGrp="1" noChangeAspect="1"/>
          </p:cNvPicPr>
          <p:nvPr>
            <p:ph sz="quarter" idx="1"/>
          </p:nvPr>
        </p:nvPicPr>
        <p:blipFill>
          <a:blip r:embed="rId2"/>
          <a:stretch>
            <a:fillRect/>
          </a:stretch>
        </p:blipFill>
        <p:spPr>
          <a:xfrm>
            <a:off x="928662" y="1714488"/>
            <a:ext cx="3571900" cy="3305001"/>
          </a:xfrm>
        </p:spPr>
      </p:pic>
      <p:pic>
        <p:nvPicPr>
          <p:cNvPr id="5" name="4 Resim" descr="lan.jpg"/>
          <p:cNvPicPr>
            <a:picLocks noChangeAspect="1"/>
          </p:cNvPicPr>
          <p:nvPr/>
        </p:nvPicPr>
        <p:blipFill>
          <a:blip r:embed="rId3"/>
          <a:stretch>
            <a:fillRect/>
          </a:stretch>
        </p:blipFill>
        <p:spPr>
          <a:xfrm>
            <a:off x="4714876" y="1857364"/>
            <a:ext cx="3762368" cy="3036090"/>
          </a:xfrm>
          <a:prstGeom prst="rect">
            <a:avLst/>
          </a:prstGeom>
        </p:spPr>
      </p:pic>
    </p:spTree>
  </p:cSld>
  <p:clrMapOvr>
    <a:masterClrMapping/>
  </p:clrMapOvr>
  <p:transition>
    <p:checke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solidFill>
                  <a:schemeClr val="tx2">
                    <a:lumMod val="50000"/>
                  </a:schemeClr>
                </a:solidFill>
              </a:rPr>
              <a:t>YEREL AĞIN AVANTAJLARI </a:t>
            </a:r>
            <a:endParaRPr lang="tr-TR" dirty="0">
              <a:solidFill>
                <a:schemeClr val="tx2">
                  <a:lumMod val="50000"/>
                </a:schemeClr>
              </a:solidFill>
            </a:endParaRPr>
          </a:p>
        </p:txBody>
      </p:sp>
      <p:sp>
        <p:nvSpPr>
          <p:cNvPr id="3" name="2 İçerik Yer Tutucusu"/>
          <p:cNvSpPr>
            <a:spLocks noGrp="1"/>
          </p:cNvSpPr>
          <p:nvPr>
            <p:ph sz="quarter" idx="1"/>
          </p:nvPr>
        </p:nvSpPr>
        <p:spPr/>
        <p:txBody>
          <a:bodyPr>
            <a:normAutofit/>
          </a:bodyPr>
          <a:lstStyle/>
          <a:p>
            <a:r>
              <a:rPr lang="tr-TR" dirty="0" smtClean="0">
                <a:solidFill>
                  <a:srgbClr val="000066"/>
                </a:solidFill>
              </a:rPr>
              <a:t>Yerel Ağların kurulmasının en büyük avantajı, hızlı veri iletimidir. Bir bilgisayardan diğerine veri gönderimini CD,DVD,</a:t>
            </a:r>
            <a:r>
              <a:rPr lang="tr-TR" dirty="0" err="1" smtClean="0">
                <a:solidFill>
                  <a:srgbClr val="000066"/>
                </a:solidFill>
              </a:rPr>
              <a:t>Flash</a:t>
            </a:r>
            <a:r>
              <a:rPr lang="tr-TR" dirty="0" smtClean="0">
                <a:solidFill>
                  <a:srgbClr val="000066"/>
                </a:solidFill>
              </a:rPr>
              <a:t> Disk v.s. aracılığı ile </a:t>
            </a:r>
            <a:r>
              <a:rPr lang="tr-TR" dirty="0" err="1" smtClean="0">
                <a:solidFill>
                  <a:srgbClr val="000066"/>
                </a:solidFill>
              </a:rPr>
              <a:t>yapıladabilir</a:t>
            </a:r>
            <a:r>
              <a:rPr lang="tr-TR" dirty="0" smtClean="0">
                <a:solidFill>
                  <a:srgbClr val="000066"/>
                </a:solidFill>
              </a:rPr>
              <a:t>. Ama bunların hepsi hem zaman alıcı, </a:t>
            </a:r>
            <a:r>
              <a:rPr lang="tr-TR" dirty="0" err="1" smtClean="0">
                <a:solidFill>
                  <a:srgbClr val="000066"/>
                </a:solidFill>
              </a:rPr>
              <a:t>hemde</a:t>
            </a:r>
            <a:r>
              <a:rPr lang="tr-TR" dirty="0" smtClean="0">
                <a:solidFill>
                  <a:srgbClr val="000066"/>
                </a:solidFill>
              </a:rPr>
              <a:t> masraflı oluyor. Veri iletimini kalıcı yapmak istiyorsunuz. Yapacağını en iyi şey iki bilgisayar veya daha fazla bilgisayar arasında Yerel Ağ bağlantısı oluşturmaktır.</a:t>
            </a:r>
          </a:p>
          <a:p>
            <a:endParaRPr lang="tr-TR" dirty="0"/>
          </a:p>
        </p:txBody>
      </p:sp>
    </p:spTree>
  </p:cSld>
  <p:clrMapOvr>
    <a:masterClrMapping/>
  </p:clrMapOvr>
  <p:transition>
    <p:diamon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solidFill>
                  <a:schemeClr val="tx2">
                    <a:lumMod val="50000"/>
                  </a:schemeClr>
                </a:solidFill>
              </a:rPr>
              <a:t>YEREL AĞIN AVANTAJLARI </a:t>
            </a:r>
            <a:endParaRPr lang="tr-TR" dirty="0"/>
          </a:p>
        </p:txBody>
      </p:sp>
      <p:sp>
        <p:nvSpPr>
          <p:cNvPr id="3" name="İçerik Yer Tutucusu 2"/>
          <p:cNvSpPr>
            <a:spLocks noGrp="1"/>
          </p:cNvSpPr>
          <p:nvPr>
            <p:ph sz="quarter" idx="1"/>
          </p:nvPr>
        </p:nvSpPr>
        <p:spPr/>
        <p:txBody>
          <a:bodyPr/>
          <a:lstStyle/>
          <a:p>
            <a:r>
              <a:rPr lang="tr-TR" dirty="0">
                <a:solidFill>
                  <a:srgbClr val="000066"/>
                </a:solidFill>
              </a:rPr>
              <a:t>Yerel Ağ bağlantısın da aklımıza ilk gelen şey Internet’tir. Zaten </a:t>
            </a:r>
            <a:r>
              <a:rPr lang="tr-TR" dirty="0" err="1">
                <a:solidFill>
                  <a:srgbClr val="000066"/>
                </a:solidFill>
              </a:rPr>
              <a:t>Internetin</a:t>
            </a:r>
            <a:r>
              <a:rPr lang="tr-TR" dirty="0">
                <a:solidFill>
                  <a:srgbClr val="000066"/>
                </a:solidFill>
              </a:rPr>
              <a:t> kendisi bir Yerel Ağ bağlantısıdır. Ama tek bir bilgisayar üzerinden </a:t>
            </a:r>
            <a:r>
              <a:rPr lang="tr-TR" dirty="0" err="1">
                <a:solidFill>
                  <a:srgbClr val="000066"/>
                </a:solidFill>
              </a:rPr>
              <a:t>Internetinizi</a:t>
            </a:r>
            <a:r>
              <a:rPr lang="tr-TR" dirty="0">
                <a:solidFill>
                  <a:srgbClr val="000066"/>
                </a:solidFill>
              </a:rPr>
              <a:t> Yerel Ağ oluşturarak diğer bilgisayarlar ile ortak kullanıma sunabilirsiniz.</a:t>
            </a:r>
          </a:p>
          <a:p>
            <a:endParaRPr lang="tr-TR" dirty="0"/>
          </a:p>
        </p:txBody>
      </p:sp>
    </p:spTree>
    <p:extLst>
      <p:ext uri="{BB962C8B-B14F-4D97-AF65-F5344CB8AC3E}">
        <p14:creationId xmlns:p14="http://schemas.microsoft.com/office/powerpoint/2010/main" val="29897880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solidFill>
                  <a:schemeClr val="tx2">
                    <a:lumMod val="50000"/>
                  </a:schemeClr>
                </a:solidFill>
              </a:rPr>
              <a:t>YEREL AĞIN AVANTAJLARI </a:t>
            </a:r>
            <a:endParaRPr lang="tr-TR" dirty="0"/>
          </a:p>
        </p:txBody>
      </p:sp>
      <p:sp>
        <p:nvSpPr>
          <p:cNvPr id="3" name="İçerik Yer Tutucusu 2"/>
          <p:cNvSpPr>
            <a:spLocks noGrp="1"/>
          </p:cNvSpPr>
          <p:nvPr>
            <p:ph sz="quarter" idx="1"/>
          </p:nvPr>
        </p:nvSpPr>
        <p:spPr/>
        <p:txBody>
          <a:bodyPr/>
          <a:lstStyle/>
          <a:p>
            <a:r>
              <a:rPr lang="tr-TR" dirty="0">
                <a:solidFill>
                  <a:srgbClr val="000066"/>
                </a:solidFill>
              </a:rPr>
              <a:t>Herhangi bir dosya paylaşımı yapacağınız zaman yine en büyük avantaj Yerel Ağ bağlantısını oluşturmaktır. Özellikle oyun oynayanlar için çok büyük avantaj. Oynadığınız oyunu arkadaşlarınızla bir çok kişiyle oynamak istediğiniz zaman yine en akıllı yolu Yerel Ağ bağlantısı yapmaktır.</a:t>
            </a:r>
          </a:p>
          <a:p>
            <a:endParaRPr lang="tr-TR" dirty="0"/>
          </a:p>
        </p:txBody>
      </p:sp>
    </p:spTree>
    <p:extLst>
      <p:ext uri="{BB962C8B-B14F-4D97-AF65-F5344CB8AC3E}">
        <p14:creationId xmlns:p14="http://schemas.microsoft.com/office/powerpoint/2010/main" val="17752610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pic>
        <p:nvPicPr>
          <p:cNvPr id="4" name="3 İçerik Yer Tutucusu" descr="Rolls.jpg"/>
          <p:cNvPicPr>
            <a:picLocks noGrp="1" noChangeAspect="1"/>
          </p:cNvPicPr>
          <p:nvPr>
            <p:ph sz="quarter" idx="1"/>
          </p:nvPr>
        </p:nvPicPr>
        <p:blipFill>
          <a:blip r:embed="rId2"/>
          <a:stretch>
            <a:fillRect/>
          </a:stretch>
        </p:blipFill>
        <p:spPr>
          <a:xfrm>
            <a:off x="1000100" y="1928802"/>
            <a:ext cx="3238522" cy="2428892"/>
          </a:xfrm>
        </p:spPr>
      </p:pic>
      <p:pic>
        <p:nvPicPr>
          <p:cNvPr id="5" name="4 Resim" descr="images.jpg"/>
          <p:cNvPicPr>
            <a:picLocks noChangeAspect="1"/>
          </p:cNvPicPr>
          <p:nvPr/>
        </p:nvPicPr>
        <p:blipFill>
          <a:blip r:embed="rId3"/>
          <a:stretch>
            <a:fillRect/>
          </a:stretch>
        </p:blipFill>
        <p:spPr>
          <a:xfrm>
            <a:off x="4429124" y="1785926"/>
            <a:ext cx="3810886" cy="2854486"/>
          </a:xfrm>
          <a:prstGeom prst="rect">
            <a:avLst/>
          </a:prstGeom>
        </p:spPr>
      </p:pic>
    </p:spTree>
  </p:cSld>
  <p:clrMapOvr>
    <a:masterClrMapping/>
  </p:clrMapOvr>
  <p:transition>
    <p:push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928662" y="285728"/>
            <a:ext cx="7000924" cy="1428760"/>
          </a:xfrm>
        </p:spPr>
        <p:txBody>
          <a:bodyPr>
            <a:normAutofit/>
          </a:bodyPr>
          <a:lstStyle/>
          <a:p>
            <a:r>
              <a:rPr lang="tr-TR" b="1" dirty="0" smtClean="0">
                <a:solidFill>
                  <a:schemeClr val="accent1">
                    <a:lumMod val="60000"/>
                    <a:lumOff val="40000"/>
                  </a:schemeClr>
                </a:solidFill>
              </a:rPr>
              <a:t>Yerel Alan Ağları Ne Yapar</a:t>
            </a:r>
            <a:r>
              <a:rPr lang="tr-TR" dirty="0" smtClean="0"/>
              <a:t/>
            </a:r>
            <a:br>
              <a:rPr lang="tr-TR" dirty="0" smtClean="0"/>
            </a:br>
            <a:endParaRPr lang="tr-TR" dirty="0"/>
          </a:p>
        </p:txBody>
      </p:sp>
      <p:sp>
        <p:nvSpPr>
          <p:cNvPr id="3" name="2 İçerik Yer Tutucusu"/>
          <p:cNvSpPr>
            <a:spLocks noGrp="1"/>
          </p:cNvSpPr>
          <p:nvPr>
            <p:ph sz="quarter" idx="1"/>
          </p:nvPr>
        </p:nvSpPr>
        <p:spPr/>
        <p:txBody>
          <a:bodyPr>
            <a:normAutofit/>
          </a:bodyPr>
          <a:lstStyle/>
          <a:p>
            <a:pPr>
              <a:buNone/>
            </a:pPr>
            <a:endParaRPr lang="tr-TR" dirty="0" smtClean="0"/>
          </a:p>
          <a:p>
            <a:r>
              <a:rPr lang="tr-TR" dirty="0" smtClean="0"/>
              <a:t>Kısıtlı bir coğrafi alanda çalışırlar.</a:t>
            </a:r>
          </a:p>
          <a:p>
            <a:r>
              <a:rPr lang="tr-TR" dirty="0" smtClean="0"/>
              <a:t>Bir çok kullanıcının yüksek bant genişlikli kablolar üzerinden iletişim yapmasını sağlar.</a:t>
            </a:r>
          </a:p>
          <a:p>
            <a:r>
              <a:rPr lang="tr-TR" dirty="0" smtClean="0"/>
              <a:t>Yerel hizmetlere her zaman bağlantı kurulabilmesini sağlar.</a:t>
            </a:r>
          </a:p>
          <a:p>
            <a:r>
              <a:rPr lang="tr-TR" dirty="0" smtClean="0"/>
              <a:t>Fiziksel olarak birbirine çok yakın olan cihazların birbirine bağlanmasını sağlar.</a:t>
            </a:r>
          </a:p>
          <a:p>
            <a:r>
              <a:rPr lang="tr-TR" dirty="0" smtClean="0"/>
              <a:t>Yerel Alan Ağlarında kullanılan kablolar </a:t>
            </a:r>
            <a:r>
              <a:rPr lang="tr-TR" dirty="0" err="1" smtClean="0"/>
              <a:t>network’ün</a:t>
            </a:r>
            <a:r>
              <a:rPr lang="tr-TR" dirty="0" smtClean="0"/>
              <a:t> sahibine aittir</a:t>
            </a:r>
          </a:p>
          <a:p>
            <a:endParaRPr lang="tr-TR" dirty="0"/>
          </a:p>
        </p:txBody>
      </p:sp>
    </p:spTree>
  </p:cSld>
  <p:clrMapOvr>
    <a:masterClrMapping/>
  </p:clrMapOvr>
  <p:transition>
    <p:randomBar dir="ver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pic>
        <p:nvPicPr>
          <p:cNvPr id="4" name="3 İçerik Yer Tutucusu" descr="slide_16.jpg"/>
          <p:cNvPicPr>
            <a:picLocks noGrp="1" noChangeAspect="1"/>
          </p:cNvPicPr>
          <p:nvPr>
            <p:ph sz="quarter" idx="1"/>
          </p:nvPr>
        </p:nvPicPr>
        <p:blipFill>
          <a:blip r:embed="rId2"/>
          <a:stretch>
            <a:fillRect/>
          </a:stretch>
        </p:blipFill>
        <p:spPr>
          <a:xfrm>
            <a:off x="1571604" y="1643050"/>
            <a:ext cx="6096000" cy="4572000"/>
          </a:xfrm>
        </p:spPr>
      </p:pic>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solidFill>
                  <a:srgbClr val="FF0000"/>
                </a:solidFill>
              </a:rPr>
              <a:t>Yerel Ağ Bağlantısı İçin Program Gereklimi?</a:t>
            </a:r>
            <a:endParaRPr lang="tr-TR" dirty="0">
              <a:solidFill>
                <a:srgbClr val="FF0000"/>
              </a:solidFill>
            </a:endParaRPr>
          </a:p>
        </p:txBody>
      </p:sp>
      <p:sp>
        <p:nvSpPr>
          <p:cNvPr id="3" name="2 İçerik Yer Tutucusu"/>
          <p:cNvSpPr>
            <a:spLocks noGrp="1"/>
          </p:cNvSpPr>
          <p:nvPr>
            <p:ph sz="quarter" idx="1"/>
          </p:nvPr>
        </p:nvSpPr>
        <p:spPr/>
        <p:txBody>
          <a:bodyPr/>
          <a:lstStyle/>
          <a:p>
            <a:endParaRPr lang="tr-TR" dirty="0" smtClean="0"/>
          </a:p>
          <a:p>
            <a:pPr>
              <a:buNone/>
            </a:pPr>
            <a:r>
              <a:rPr lang="tr-TR" dirty="0" smtClean="0"/>
              <a:t>  - </a:t>
            </a:r>
            <a:r>
              <a:rPr lang="tr-TR" dirty="0" smtClean="0">
                <a:solidFill>
                  <a:srgbClr val="002060"/>
                </a:solidFill>
              </a:rPr>
              <a:t>Bilgisayarları birbirlerine bağlamak için aslında özel bir programa ihtiyacınız yok; Windows işletim sistemleri temel programları zaten bünyelerinde barındırmaktadırlar. Ancak dilerseniz, daha gelişmiş özel bir program edinme yolunu da tercih edebilirsiniz. Yerel ağ kurulumunda en sık kullanılan program ise </a:t>
            </a:r>
            <a:r>
              <a:rPr lang="tr-TR" b="1" dirty="0" smtClean="0">
                <a:solidFill>
                  <a:srgbClr val="002060"/>
                </a:solidFill>
              </a:rPr>
              <a:t>“</a:t>
            </a:r>
            <a:r>
              <a:rPr lang="tr-TR" b="1" dirty="0" err="1" smtClean="0">
                <a:solidFill>
                  <a:srgbClr val="002060"/>
                </a:solidFill>
              </a:rPr>
              <a:t>Laplink</a:t>
            </a:r>
            <a:r>
              <a:rPr lang="tr-TR" b="1" dirty="0" smtClean="0">
                <a:solidFill>
                  <a:srgbClr val="002060"/>
                </a:solidFill>
              </a:rPr>
              <a:t>”</a:t>
            </a:r>
            <a:r>
              <a:rPr lang="tr-TR" dirty="0" smtClean="0">
                <a:solidFill>
                  <a:srgbClr val="002060"/>
                </a:solidFill>
              </a:rPr>
              <a:t> adını taşımaktadır. Bu program özellikle basit kurulumu, hızı ve kullanım kolaylığı ile dikkat çekmektedir.</a:t>
            </a:r>
          </a:p>
          <a:p>
            <a:pPr>
              <a:buNone/>
            </a:pPr>
            <a:endParaRPr lang="tr-TR" dirty="0"/>
          </a:p>
        </p:txBody>
      </p:sp>
    </p:spTree>
  </p:cSld>
  <p:clrMapOvr>
    <a:masterClrMapping/>
  </p:clrMapOvr>
  <p:transition>
    <p:newsflash/>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i="1" dirty="0" smtClean="0"/>
              <a:t>            </a:t>
            </a:r>
            <a:r>
              <a:rPr lang="tr-TR" b="1" i="1" dirty="0" smtClean="0">
                <a:solidFill>
                  <a:srgbClr val="7030A0"/>
                </a:solidFill>
              </a:rPr>
              <a:t>BASİT NETWORK</a:t>
            </a:r>
            <a:endParaRPr lang="tr-TR" b="1" i="1" dirty="0">
              <a:solidFill>
                <a:srgbClr val="7030A0"/>
              </a:solidFill>
            </a:endParaRPr>
          </a:p>
        </p:txBody>
      </p:sp>
      <p:pic>
        <p:nvPicPr>
          <p:cNvPr id="4" name="3 İçerik Yer Tutucusu" descr="Nonpasaran-1.png"/>
          <p:cNvPicPr>
            <a:picLocks noGrp="1" noChangeAspect="1"/>
          </p:cNvPicPr>
          <p:nvPr>
            <p:ph sz="quarter" idx="1"/>
          </p:nvPr>
        </p:nvPicPr>
        <p:blipFill>
          <a:blip r:embed="rId2"/>
          <a:stretch>
            <a:fillRect/>
          </a:stretch>
        </p:blipFill>
        <p:spPr>
          <a:xfrm>
            <a:off x="785786" y="1500174"/>
            <a:ext cx="4000528" cy="3857652"/>
          </a:xfrm>
        </p:spPr>
      </p:pic>
      <p:pic>
        <p:nvPicPr>
          <p:cNvPr id="5" name="4 Resim" descr="bilgisayar_agi.gif"/>
          <p:cNvPicPr>
            <a:picLocks noChangeAspect="1"/>
          </p:cNvPicPr>
          <p:nvPr/>
        </p:nvPicPr>
        <p:blipFill>
          <a:blip r:embed="rId3"/>
          <a:stretch>
            <a:fillRect/>
          </a:stretch>
        </p:blipFill>
        <p:spPr>
          <a:xfrm>
            <a:off x="4714876" y="1500174"/>
            <a:ext cx="3929061" cy="3643338"/>
          </a:xfrm>
          <a:prstGeom prst="rect">
            <a:avLst/>
          </a:prstGeom>
        </p:spPr>
      </p:pic>
    </p:spTree>
  </p:cSld>
  <p:clrMapOvr>
    <a:masterClrMapping/>
  </p:clrMapOvr>
  <p:transition>
    <p:split dir="in"/>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solidFill>
                  <a:srgbClr val="00B0F0"/>
                </a:solidFill>
              </a:rPr>
              <a:t>Yerel Ağ Bağlantısı Nasıl Oluşturulur?</a:t>
            </a:r>
            <a:endParaRPr lang="tr-TR" b="1" dirty="0">
              <a:solidFill>
                <a:srgbClr val="00B0F0"/>
              </a:solidFill>
            </a:endParaRPr>
          </a:p>
        </p:txBody>
      </p:sp>
      <p:sp>
        <p:nvSpPr>
          <p:cNvPr id="3" name="2 İçerik Yer Tutucusu"/>
          <p:cNvSpPr>
            <a:spLocks noGrp="1"/>
          </p:cNvSpPr>
          <p:nvPr>
            <p:ph sz="quarter" idx="1"/>
          </p:nvPr>
        </p:nvSpPr>
        <p:spPr/>
        <p:txBody>
          <a:bodyPr/>
          <a:lstStyle/>
          <a:p>
            <a:r>
              <a:rPr lang="tr-TR" dirty="0" smtClean="0"/>
              <a:t>İkiden fazla bilgisayarların bağlantısı için Yerel Ağ bağlantısı yapılır. Öncelikle Yerel Ağ bağlantısı oluşturmanız için sisteminiz de </a:t>
            </a:r>
            <a:r>
              <a:rPr lang="tr-TR" b="1" dirty="0" smtClean="0">
                <a:solidFill>
                  <a:srgbClr val="00B0F0"/>
                </a:solidFill>
              </a:rPr>
              <a:t>“Ethernet”</a:t>
            </a:r>
            <a:r>
              <a:rPr lang="tr-TR" dirty="0" smtClean="0"/>
              <a:t> kartı yani ağ bağdaştırıcısının olması gerekiyor. İnternet bağlantısı yapmanız için gereken kabloların olması gerekiyor.</a:t>
            </a:r>
            <a:endParaRPr lang="tr-TR" dirty="0"/>
          </a:p>
        </p:txBody>
      </p:sp>
      <p:pic>
        <p:nvPicPr>
          <p:cNvPr id="1026" name="Picture 2" descr="C:\Users\Pc\Downloads\lan.gif"/>
          <p:cNvPicPr>
            <a:picLocks noChangeAspect="1" noChangeArrowheads="1"/>
          </p:cNvPicPr>
          <p:nvPr/>
        </p:nvPicPr>
        <p:blipFill>
          <a:blip r:embed="rId2"/>
          <a:srcRect/>
          <a:stretch>
            <a:fillRect/>
          </a:stretch>
        </p:blipFill>
        <p:spPr bwMode="auto">
          <a:xfrm>
            <a:off x="1357291" y="3643314"/>
            <a:ext cx="3429024" cy="2838450"/>
          </a:xfrm>
          <a:prstGeom prst="rect">
            <a:avLst/>
          </a:prstGeom>
          <a:noFill/>
        </p:spPr>
      </p:pic>
      <p:pic>
        <p:nvPicPr>
          <p:cNvPr id="1027" name="Picture 3" descr="C:\Users\Pc\Desktop\images.jpg"/>
          <p:cNvPicPr>
            <a:picLocks noChangeAspect="1" noChangeArrowheads="1"/>
          </p:cNvPicPr>
          <p:nvPr/>
        </p:nvPicPr>
        <p:blipFill>
          <a:blip r:embed="rId3"/>
          <a:srcRect/>
          <a:stretch>
            <a:fillRect/>
          </a:stretch>
        </p:blipFill>
        <p:spPr bwMode="auto">
          <a:xfrm>
            <a:off x="5143504" y="3643314"/>
            <a:ext cx="3429024" cy="2857520"/>
          </a:xfrm>
          <a:prstGeom prst="rect">
            <a:avLst/>
          </a:prstGeom>
          <a:noFill/>
        </p:spPr>
      </p:pic>
    </p:spTree>
  </p:cSld>
  <p:clrMapOvr>
    <a:masterClrMapping/>
  </p:clrMapOvr>
  <p:transition>
    <p:rand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914400" y="500042"/>
            <a:ext cx="3749040" cy="5519758"/>
          </a:xfrm>
        </p:spPr>
        <p:txBody>
          <a:bodyPr/>
          <a:lstStyle/>
          <a:p>
            <a:r>
              <a:rPr lang="tr-TR" b="1" dirty="0" smtClean="0">
                <a:solidFill>
                  <a:schemeClr val="accent2"/>
                </a:solidFill>
              </a:rPr>
              <a:t>Neden Yerel Alan Ağlarına (LAN) gereksinim var?</a:t>
            </a:r>
            <a:r>
              <a:rPr lang="tr-TR" b="1" dirty="0" smtClean="0"/>
              <a:t> </a:t>
            </a:r>
          </a:p>
          <a:p>
            <a:r>
              <a:rPr lang="tr-TR" dirty="0" smtClean="0">
                <a:solidFill>
                  <a:srgbClr val="0070C0"/>
                </a:solidFill>
              </a:rPr>
              <a:t>Neden Yerel Alan Ağlarına (LAN) gereksinim var? Başarı için bir işletmenin öncelikle kendi içerisinde en hızlı, en verimli ve en etkin şekilde haberleşmesi gerekir. Bu da Yerel Alan Ağları ile mümkündür. </a:t>
            </a:r>
            <a:endParaRPr lang="tr-TR" b="1" dirty="0" smtClean="0">
              <a:solidFill>
                <a:srgbClr val="0070C0"/>
              </a:solidFill>
            </a:endParaRPr>
          </a:p>
        </p:txBody>
      </p:sp>
      <p:sp>
        <p:nvSpPr>
          <p:cNvPr id="4" name="3 İçerik Yer Tutucusu"/>
          <p:cNvSpPr>
            <a:spLocks noGrp="1"/>
          </p:cNvSpPr>
          <p:nvPr>
            <p:ph sz="quarter" idx="2"/>
          </p:nvPr>
        </p:nvSpPr>
        <p:spPr>
          <a:xfrm>
            <a:off x="4933950" y="500042"/>
            <a:ext cx="3749040" cy="5519758"/>
          </a:xfrm>
        </p:spPr>
        <p:txBody>
          <a:bodyPr/>
          <a:lstStyle/>
          <a:p>
            <a:pPr>
              <a:buNone/>
            </a:pPr>
            <a:r>
              <a:rPr lang="tr-TR" dirty="0" smtClean="0"/>
              <a:t>    </a:t>
            </a:r>
            <a:r>
              <a:rPr lang="tr-TR" b="1" dirty="0" smtClean="0">
                <a:solidFill>
                  <a:schemeClr val="accent2"/>
                </a:solidFill>
              </a:rPr>
              <a:t>Yerel Alan Ağlarında Kullanılan Topolojiler Nelerdir?</a:t>
            </a:r>
          </a:p>
          <a:p>
            <a:pPr>
              <a:buNone/>
            </a:pPr>
            <a:r>
              <a:rPr lang="tr-TR" dirty="0" smtClean="0"/>
              <a:t> </a:t>
            </a:r>
            <a:r>
              <a:rPr lang="tr-TR" dirty="0" smtClean="0">
                <a:solidFill>
                  <a:srgbClr val="00B0F0"/>
                </a:solidFill>
              </a:rPr>
              <a:t>-</a:t>
            </a:r>
            <a:r>
              <a:rPr lang="tr-TR" dirty="0" smtClean="0">
                <a:solidFill>
                  <a:srgbClr val="0070C0"/>
                </a:solidFill>
              </a:rPr>
              <a:t>Yol Topoloji (</a:t>
            </a:r>
            <a:r>
              <a:rPr lang="tr-TR" dirty="0" err="1" smtClean="0">
                <a:solidFill>
                  <a:srgbClr val="0070C0"/>
                </a:solidFill>
              </a:rPr>
              <a:t>Bus</a:t>
            </a:r>
            <a:r>
              <a:rPr lang="tr-TR" dirty="0" smtClean="0">
                <a:solidFill>
                  <a:srgbClr val="0070C0"/>
                </a:solidFill>
              </a:rPr>
              <a:t> </a:t>
            </a:r>
            <a:r>
              <a:rPr lang="tr-TR" dirty="0" err="1" smtClean="0">
                <a:solidFill>
                  <a:srgbClr val="0070C0"/>
                </a:solidFill>
              </a:rPr>
              <a:t>Topology</a:t>
            </a:r>
            <a:r>
              <a:rPr lang="tr-TR" dirty="0" smtClean="0">
                <a:solidFill>
                  <a:srgbClr val="0070C0"/>
                </a:solidFill>
              </a:rPr>
              <a:t>)</a:t>
            </a:r>
          </a:p>
          <a:p>
            <a:pPr>
              <a:buNone/>
            </a:pPr>
            <a:r>
              <a:rPr lang="tr-TR" dirty="0" smtClean="0">
                <a:solidFill>
                  <a:srgbClr val="0070C0"/>
                </a:solidFill>
              </a:rPr>
              <a:t>- Yıldız Topoloji (Star </a:t>
            </a:r>
            <a:r>
              <a:rPr lang="tr-TR" dirty="0" err="1" smtClean="0">
                <a:solidFill>
                  <a:srgbClr val="0070C0"/>
                </a:solidFill>
              </a:rPr>
              <a:t>Topology</a:t>
            </a:r>
            <a:r>
              <a:rPr lang="tr-TR" dirty="0" smtClean="0">
                <a:solidFill>
                  <a:srgbClr val="0070C0"/>
                </a:solidFill>
              </a:rPr>
              <a:t>)</a:t>
            </a:r>
          </a:p>
          <a:p>
            <a:pPr>
              <a:buNone/>
            </a:pPr>
            <a:r>
              <a:rPr lang="tr-TR" dirty="0" smtClean="0">
                <a:solidFill>
                  <a:srgbClr val="0070C0"/>
                </a:solidFill>
              </a:rPr>
              <a:t>- Halka Topoloji (Ring </a:t>
            </a:r>
            <a:r>
              <a:rPr lang="tr-TR" dirty="0" err="1" smtClean="0">
                <a:solidFill>
                  <a:srgbClr val="0070C0"/>
                </a:solidFill>
              </a:rPr>
              <a:t>Topology</a:t>
            </a:r>
            <a:r>
              <a:rPr lang="tr-TR" dirty="0" smtClean="0">
                <a:solidFill>
                  <a:srgbClr val="0070C0"/>
                </a:solidFill>
              </a:rPr>
              <a:t>)</a:t>
            </a:r>
            <a:endParaRPr lang="tr-TR" b="1" dirty="0" smtClean="0">
              <a:solidFill>
                <a:srgbClr val="0070C0"/>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solidFill>
                  <a:srgbClr val="00B0F0"/>
                </a:solidFill>
              </a:rPr>
              <a:t>YOL(BUS) TOPOLOJİSİ</a:t>
            </a:r>
            <a:endParaRPr lang="tr-TR" dirty="0">
              <a:solidFill>
                <a:srgbClr val="00B0F0"/>
              </a:solidFill>
            </a:endParaRPr>
          </a:p>
        </p:txBody>
      </p:sp>
      <p:sp>
        <p:nvSpPr>
          <p:cNvPr id="3" name="2 İçerik Yer Tutucusu"/>
          <p:cNvSpPr>
            <a:spLocks noGrp="1"/>
          </p:cNvSpPr>
          <p:nvPr>
            <p:ph sz="quarter" idx="1"/>
          </p:nvPr>
        </p:nvSpPr>
        <p:spPr/>
        <p:txBody>
          <a:bodyPr>
            <a:normAutofit/>
          </a:bodyPr>
          <a:lstStyle/>
          <a:p>
            <a:r>
              <a:rPr lang="tr-TR" sz="1800" dirty="0" smtClean="0">
                <a:solidFill>
                  <a:srgbClr val="000099"/>
                </a:solidFill>
              </a:rPr>
              <a:t>Yol (</a:t>
            </a:r>
            <a:r>
              <a:rPr lang="tr-TR" sz="1800" dirty="0" err="1" smtClean="0">
                <a:solidFill>
                  <a:srgbClr val="000099"/>
                </a:solidFill>
              </a:rPr>
              <a:t>Bus</a:t>
            </a:r>
            <a:r>
              <a:rPr lang="tr-TR" sz="1800" dirty="0" smtClean="0">
                <a:solidFill>
                  <a:srgbClr val="000099"/>
                </a:solidFill>
              </a:rPr>
              <a:t>) Topolojisi Yol topolojisinde tek bir iletişim bağlantısı (örneğin bir kablo) düğümlerin birbirleriyle iletişiminde kullanılır. Yol’un başlangıcı ve bitişi birbirine bağlı değildir. Bu topolojide her düğüme bir adres verilir ve bu yapıdaki bir ağda veri herhangi iki düğüm arasında doğrudan iletilebilir. Ancak bu iletişim bir zaman biriminde yalnızca bir çift düğüm arasında gerçekleşebilir. İletişimde bulunan düğümler yol’u iletim süresince işgal eder, iletim bitince serbest bırakırlar. Bundan dolayı her terminal (düğüm) mesaj göndermeden önce yolu kontrol ederek herhangi bir mesaj gelip gelmediğine bakar. Aynı iletişim bağlantısı tüm düğümlerce paylaşıldığı için, mesajlar gönderildiği düğümün adresiyle iletilir. Yol yapısı tipik olarak bir bina içine yayılmış bir çok bilgisayarın bulunduğu yerel ağlarda kullanılır. Çünkü tek bir iletişim bağlantısıyla tüm ağa hizmet verebilmektedir. </a:t>
            </a:r>
            <a:endParaRPr lang="tr-TR" sz="1800" dirty="0">
              <a:solidFill>
                <a:srgbClr val="000099"/>
              </a:solidFill>
            </a:endParaRPr>
          </a:p>
        </p:txBody>
      </p:sp>
      <p:pic>
        <p:nvPicPr>
          <p:cNvPr id="2050" name="Picture 2" descr="C:\Users\Pc\Desktop\4_1_1.gif"/>
          <p:cNvPicPr>
            <a:picLocks noChangeAspect="1" noChangeArrowheads="1"/>
          </p:cNvPicPr>
          <p:nvPr/>
        </p:nvPicPr>
        <p:blipFill>
          <a:blip r:embed="rId2"/>
          <a:srcRect/>
          <a:stretch>
            <a:fillRect/>
          </a:stretch>
        </p:blipFill>
        <p:spPr bwMode="auto">
          <a:xfrm>
            <a:off x="2000232" y="4500570"/>
            <a:ext cx="5780128" cy="1643074"/>
          </a:xfrm>
          <a:prstGeom prst="rect">
            <a:avLst/>
          </a:prstGeom>
          <a:noFill/>
        </p:spPr>
      </p:pic>
    </p:spTree>
  </p:cSld>
  <p:clrMapOvr>
    <a:masterClrMapping/>
  </p:clrMapOvr>
  <p:transition>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solidFill>
                  <a:srgbClr val="003300"/>
                </a:solidFill>
              </a:rPr>
              <a:t>Yıldız(Star) Topolojisi</a:t>
            </a:r>
            <a:endParaRPr lang="tr-TR" b="1" dirty="0">
              <a:solidFill>
                <a:srgbClr val="003300"/>
              </a:solidFill>
            </a:endParaRPr>
          </a:p>
        </p:txBody>
      </p:sp>
      <p:sp>
        <p:nvSpPr>
          <p:cNvPr id="3" name="2 İçerik Yer Tutucusu"/>
          <p:cNvSpPr>
            <a:spLocks noGrp="1"/>
          </p:cNvSpPr>
          <p:nvPr>
            <p:ph sz="quarter" idx="1"/>
          </p:nvPr>
        </p:nvSpPr>
        <p:spPr/>
        <p:txBody>
          <a:bodyPr>
            <a:normAutofit/>
          </a:bodyPr>
          <a:lstStyle/>
          <a:p>
            <a:r>
              <a:rPr lang="tr-TR" sz="1800" dirty="0" smtClean="0">
                <a:solidFill>
                  <a:srgbClr val="00B050"/>
                </a:solidFill>
              </a:rPr>
              <a:t>Yıldız(Star) Topolojisi Yıldız yerleşim biçiminde bilgisayarlar merkezi biçimde konuşlandırılan bir </a:t>
            </a:r>
            <a:r>
              <a:rPr lang="tr-TR" sz="1800" dirty="0" err="1" smtClean="0">
                <a:solidFill>
                  <a:srgbClr val="00B050"/>
                </a:solidFill>
              </a:rPr>
              <a:t>hub'a</a:t>
            </a:r>
            <a:r>
              <a:rPr lang="tr-TR" sz="1800" dirty="0" smtClean="0">
                <a:solidFill>
                  <a:srgbClr val="00B050"/>
                </a:solidFill>
              </a:rPr>
              <a:t> bağlı olarak çalışırlar. Bilgisayarlar tarafından üretilen sinyaller önce </a:t>
            </a:r>
            <a:r>
              <a:rPr lang="tr-TR" sz="1800" dirty="0" err="1" smtClean="0">
                <a:solidFill>
                  <a:srgbClr val="00B050"/>
                </a:solidFill>
              </a:rPr>
              <a:t>hub'a</a:t>
            </a:r>
            <a:r>
              <a:rPr lang="tr-TR" sz="1800" dirty="0" smtClean="0">
                <a:solidFill>
                  <a:srgbClr val="00B050"/>
                </a:solidFill>
              </a:rPr>
              <a:t> ulaşırlar ardından diğer bilgisayarlara ulaştırılırlar. Yıldız yerleşim biçimde bütün bilgisayarlar bir </a:t>
            </a:r>
            <a:r>
              <a:rPr lang="tr-TR" sz="1800" dirty="0" err="1" smtClean="0">
                <a:solidFill>
                  <a:srgbClr val="00B050"/>
                </a:solidFill>
              </a:rPr>
              <a:t>hub'a</a:t>
            </a:r>
            <a:r>
              <a:rPr lang="tr-TR" sz="1800" dirty="0" smtClean="0">
                <a:solidFill>
                  <a:srgbClr val="00B050"/>
                </a:solidFill>
              </a:rPr>
              <a:t> bağlıdır. Diğer bir deyişle bütün bilgisayarlara </a:t>
            </a:r>
            <a:r>
              <a:rPr lang="tr-TR" sz="1800" dirty="0" err="1" smtClean="0">
                <a:solidFill>
                  <a:srgbClr val="00B050"/>
                </a:solidFill>
              </a:rPr>
              <a:t>hub'tan</a:t>
            </a:r>
            <a:r>
              <a:rPr lang="tr-TR" sz="1800" dirty="0" smtClean="0">
                <a:solidFill>
                  <a:srgbClr val="00B050"/>
                </a:solidFill>
              </a:rPr>
              <a:t> bir kablo çekilir. Bu merkezi dağıtım sistemi yıldız yerleşim biçimde her bilgisayara özel bir kablo çekilmesini böylece herhangi bir kablo arızasının sadece o bilgisayarı etkilemesi sağlar. Böylece tüm network çökmez. Ancak merkezi dağıtım birim </a:t>
            </a:r>
            <a:r>
              <a:rPr lang="tr-TR" sz="1800" dirty="0" err="1" smtClean="0">
                <a:solidFill>
                  <a:srgbClr val="00B050"/>
                </a:solidFill>
              </a:rPr>
              <a:t>hub'ın</a:t>
            </a:r>
            <a:r>
              <a:rPr lang="tr-TR" sz="1800" dirty="0" smtClean="0">
                <a:solidFill>
                  <a:srgbClr val="00B050"/>
                </a:solidFill>
              </a:rPr>
              <a:t> bozulması durumunda ise bütün network çöker. Yıldız, en eski yerleşim biçimlerindendir. İlk olarak PBX (</a:t>
            </a:r>
            <a:r>
              <a:rPr lang="tr-TR" sz="1800" dirty="0" err="1" smtClean="0">
                <a:solidFill>
                  <a:srgbClr val="00B050"/>
                </a:solidFill>
              </a:rPr>
              <a:t>private</a:t>
            </a:r>
            <a:r>
              <a:rPr lang="tr-TR" sz="1800" dirty="0" smtClean="0">
                <a:solidFill>
                  <a:srgbClr val="00B050"/>
                </a:solidFill>
              </a:rPr>
              <a:t> </a:t>
            </a:r>
            <a:r>
              <a:rPr lang="tr-TR" sz="1800" dirty="0" err="1" smtClean="0">
                <a:solidFill>
                  <a:srgbClr val="00B050"/>
                </a:solidFill>
              </a:rPr>
              <a:t>Branch</a:t>
            </a:r>
            <a:r>
              <a:rPr lang="tr-TR" sz="1800" dirty="0" smtClean="0">
                <a:solidFill>
                  <a:srgbClr val="00B050"/>
                </a:solidFill>
              </a:rPr>
              <a:t> </a:t>
            </a:r>
            <a:r>
              <a:rPr lang="tr-TR" sz="1800" dirty="0" err="1" smtClean="0">
                <a:solidFill>
                  <a:srgbClr val="00B050"/>
                </a:solidFill>
              </a:rPr>
              <a:t>Exchanges</a:t>
            </a:r>
            <a:r>
              <a:rPr lang="tr-TR" sz="1800" dirty="0" smtClean="0">
                <a:solidFill>
                  <a:srgbClr val="00B050"/>
                </a:solidFill>
              </a:rPr>
              <a:t>) olarak adlandırılan </a:t>
            </a:r>
            <a:r>
              <a:rPr lang="tr-TR" sz="1800" dirty="0" err="1" smtClean="0">
                <a:solidFill>
                  <a:srgbClr val="00B050"/>
                </a:solidFill>
              </a:rPr>
              <a:t>analog</a:t>
            </a:r>
            <a:r>
              <a:rPr lang="tr-TR" sz="1800" dirty="0" smtClean="0">
                <a:solidFill>
                  <a:srgbClr val="00B050"/>
                </a:solidFill>
              </a:rPr>
              <a:t> ve sayısal </a:t>
            </a:r>
            <a:r>
              <a:rPr lang="tr-TR" sz="1800" dirty="0" err="1" smtClean="0">
                <a:solidFill>
                  <a:srgbClr val="00B050"/>
                </a:solidFill>
              </a:rPr>
              <a:t>anatharlama</a:t>
            </a:r>
            <a:r>
              <a:rPr lang="tr-TR" sz="1800" dirty="0" smtClean="0">
                <a:solidFill>
                  <a:srgbClr val="00B050"/>
                </a:solidFill>
              </a:rPr>
              <a:t> aygıtları olarak karşımız çıkmışlardır. Yıldız yerleşim biçiminde bütün istasyonlar merkezi bir noktaya bağlıdırlar. Buna "</a:t>
            </a:r>
            <a:r>
              <a:rPr lang="tr-TR" sz="1800" dirty="0" err="1" smtClean="0">
                <a:solidFill>
                  <a:srgbClr val="00B050"/>
                </a:solidFill>
              </a:rPr>
              <a:t>hub</a:t>
            </a:r>
            <a:r>
              <a:rPr lang="tr-TR" sz="1800" dirty="0" smtClean="0">
                <a:solidFill>
                  <a:srgbClr val="00B050"/>
                </a:solidFill>
              </a:rPr>
              <a:t>" denir. Yıldız topoloji bugün yol(</a:t>
            </a:r>
            <a:r>
              <a:rPr lang="tr-TR" sz="1800" dirty="0" err="1" smtClean="0">
                <a:solidFill>
                  <a:srgbClr val="00B050"/>
                </a:solidFill>
              </a:rPr>
              <a:t>bus</a:t>
            </a:r>
            <a:r>
              <a:rPr lang="tr-TR" sz="1800" dirty="0" smtClean="0">
                <a:solidFill>
                  <a:srgbClr val="00B050"/>
                </a:solidFill>
              </a:rPr>
              <a:t>) topolojinin yerine geçmiş ve UTP (genellikle </a:t>
            </a:r>
            <a:r>
              <a:rPr lang="tr-TR" sz="1800" dirty="0" err="1" smtClean="0">
                <a:solidFill>
                  <a:srgbClr val="00B050"/>
                </a:solidFill>
              </a:rPr>
              <a:t>Twisted</a:t>
            </a:r>
            <a:r>
              <a:rPr lang="tr-TR" sz="1800" dirty="0" smtClean="0">
                <a:solidFill>
                  <a:srgbClr val="00B050"/>
                </a:solidFill>
              </a:rPr>
              <a:t>-</a:t>
            </a:r>
            <a:r>
              <a:rPr lang="tr-TR" sz="1800" dirty="0" err="1" smtClean="0">
                <a:solidFill>
                  <a:srgbClr val="00B050"/>
                </a:solidFill>
              </a:rPr>
              <a:t>Pair</a:t>
            </a:r>
            <a:r>
              <a:rPr lang="tr-TR" sz="1800" dirty="0" smtClean="0">
                <a:solidFill>
                  <a:srgbClr val="00B050"/>
                </a:solidFill>
              </a:rPr>
              <a:t> kablo) kablo ile birlikte yaygın olarak kullanılmaktadır.</a:t>
            </a:r>
            <a:endParaRPr lang="tr-TR" sz="1800" dirty="0">
              <a:solidFill>
                <a:srgbClr val="00B050"/>
              </a:solidFill>
            </a:endParaRPr>
          </a:p>
        </p:txBody>
      </p:sp>
      <p:pic>
        <p:nvPicPr>
          <p:cNvPr id="3074" name="Picture 2" descr="C:\Users\Pc\Desktop\indir.jpg"/>
          <p:cNvPicPr>
            <a:picLocks noChangeAspect="1" noChangeArrowheads="1"/>
          </p:cNvPicPr>
          <p:nvPr/>
        </p:nvPicPr>
        <p:blipFill>
          <a:blip r:embed="rId2"/>
          <a:srcRect/>
          <a:stretch>
            <a:fillRect/>
          </a:stretch>
        </p:blipFill>
        <p:spPr bwMode="auto">
          <a:xfrm>
            <a:off x="2643174" y="5072074"/>
            <a:ext cx="4286280" cy="1531955"/>
          </a:xfrm>
          <a:prstGeom prst="rect">
            <a:avLst/>
          </a:prstGeom>
          <a:noFill/>
        </p:spPr>
      </p:pic>
    </p:spTree>
  </p:cSld>
  <p:clrMapOvr>
    <a:masterClrMapping/>
  </p:clrMapOvr>
  <p:transition>
    <p:cover dir="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solidFill>
                  <a:srgbClr val="990033"/>
                </a:solidFill>
              </a:rPr>
              <a:t>Halka(Ring) Topolojisi</a:t>
            </a:r>
            <a:endParaRPr lang="tr-TR" b="1" dirty="0">
              <a:solidFill>
                <a:srgbClr val="990033"/>
              </a:solidFill>
            </a:endParaRPr>
          </a:p>
        </p:txBody>
      </p:sp>
      <p:sp>
        <p:nvSpPr>
          <p:cNvPr id="3" name="2 İçerik Yer Tutucusu"/>
          <p:cNvSpPr>
            <a:spLocks noGrp="1"/>
          </p:cNvSpPr>
          <p:nvPr>
            <p:ph sz="quarter" idx="1"/>
          </p:nvPr>
        </p:nvSpPr>
        <p:spPr/>
        <p:txBody>
          <a:bodyPr>
            <a:normAutofit/>
          </a:bodyPr>
          <a:lstStyle/>
          <a:p>
            <a:r>
              <a:rPr lang="tr-TR" sz="1800" dirty="0" smtClean="0">
                <a:solidFill>
                  <a:srgbClr val="A50021"/>
                </a:solidFill>
              </a:rPr>
              <a:t>Halka yapısındaki ağlarda tek bir iletişim bağlantısıyla düğümler ağa dahil edilir. İletişim bağlantısının başlangıç ve bitişleri birbirlerine bağlanmıştır. Veriler halka boyunca dönerler. Burada, ağa dahil olan bir bilgisayarın devre dışı kalmasının sistem üzerine bir etkisi yoktur. Bilgisayarların yük paylaşımlarında birbirlerini desteklemelerini kolaylaştıran bir yapıdır. Bu tür ağlara örnek olarak </a:t>
            </a:r>
            <a:r>
              <a:rPr lang="tr-TR" sz="1800" dirty="0" err="1" smtClean="0">
                <a:solidFill>
                  <a:srgbClr val="A50021"/>
                </a:solidFill>
              </a:rPr>
              <a:t>Token</a:t>
            </a:r>
            <a:r>
              <a:rPr lang="tr-TR" sz="1800" dirty="0" smtClean="0">
                <a:solidFill>
                  <a:srgbClr val="A50021"/>
                </a:solidFill>
              </a:rPr>
              <a:t> Ring ağları verilebilir. Bu tip topolojilerde iletişim ağ içerisinde sürekli olarak dönen bir andaç (</a:t>
            </a:r>
            <a:r>
              <a:rPr lang="tr-TR" sz="1800" dirty="0" err="1" smtClean="0">
                <a:solidFill>
                  <a:srgbClr val="A50021"/>
                </a:solidFill>
              </a:rPr>
              <a:t>token</a:t>
            </a:r>
            <a:r>
              <a:rPr lang="tr-TR" sz="1800" dirty="0" smtClean="0">
                <a:solidFill>
                  <a:srgbClr val="A50021"/>
                </a:solidFill>
              </a:rPr>
              <a:t>) yardımıyla yapılır. </a:t>
            </a:r>
            <a:r>
              <a:rPr lang="tr-TR" sz="1800" dirty="0" err="1" smtClean="0">
                <a:solidFill>
                  <a:srgbClr val="A50021"/>
                </a:solidFill>
              </a:rPr>
              <a:t>Token</a:t>
            </a:r>
            <a:r>
              <a:rPr lang="tr-TR" sz="1800" dirty="0" smtClean="0">
                <a:solidFill>
                  <a:srgbClr val="A50021"/>
                </a:solidFill>
              </a:rPr>
              <a:t>, özel iletişim kodu ile iletişimi düzenler. İletişime başlamak isteyen düğüm öncelikle </a:t>
            </a:r>
            <a:r>
              <a:rPr lang="tr-TR" sz="1800" dirty="0" err="1" smtClean="0">
                <a:solidFill>
                  <a:srgbClr val="A50021"/>
                </a:solidFill>
              </a:rPr>
              <a:t>token’ın</a:t>
            </a:r>
            <a:r>
              <a:rPr lang="tr-TR" sz="1800" dirty="0" smtClean="0">
                <a:solidFill>
                  <a:srgbClr val="A50021"/>
                </a:solidFill>
              </a:rPr>
              <a:t> kendisine ulaşmasını bekler ve ulaştığında </a:t>
            </a:r>
            <a:r>
              <a:rPr lang="tr-TR" sz="1800" dirty="0" err="1" smtClean="0">
                <a:solidFill>
                  <a:srgbClr val="A50021"/>
                </a:solidFill>
              </a:rPr>
              <a:t>token’ı</a:t>
            </a:r>
            <a:r>
              <a:rPr lang="tr-TR" sz="1800" dirty="0" smtClean="0">
                <a:solidFill>
                  <a:srgbClr val="A50021"/>
                </a:solidFill>
              </a:rPr>
              <a:t> alır. Artık </a:t>
            </a:r>
            <a:r>
              <a:rPr lang="tr-TR" sz="1800" dirty="0" err="1" smtClean="0">
                <a:solidFill>
                  <a:srgbClr val="A50021"/>
                </a:solidFill>
              </a:rPr>
              <a:t>token</a:t>
            </a:r>
            <a:r>
              <a:rPr lang="tr-TR" sz="1800" dirty="0" smtClean="0">
                <a:solidFill>
                  <a:srgbClr val="A50021"/>
                </a:solidFill>
              </a:rPr>
              <a:t> serbest dolaşımdan kullanıma geçmiş olur. Bilgi gönderildikten sonra, alıcıya gelene kadar halka etrafında dolaşır.</a:t>
            </a:r>
            <a:endParaRPr lang="tr-TR" sz="1800" dirty="0">
              <a:solidFill>
                <a:srgbClr val="A50021"/>
              </a:solidFill>
            </a:endParaRPr>
          </a:p>
        </p:txBody>
      </p:sp>
      <p:pic>
        <p:nvPicPr>
          <p:cNvPr id="4098" name="Picture 2" descr="C:\Users\Pc\Desktop\indir.jpg"/>
          <p:cNvPicPr>
            <a:picLocks noChangeAspect="1" noChangeArrowheads="1"/>
          </p:cNvPicPr>
          <p:nvPr/>
        </p:nvPicPr>
        <p:blipFill>
          <a:blip r:embed="rId2"/>
          <a:srcRect/>
          <a:stretch>
            <a:fillRect/>
          </a:stretch>
        </p:blipFill>
        <p:spPr bwMode="auto">
          <a:xfrm>
            <a:off x="2928926" y="4214818"/>
            <a:ext cx="4071966" cy="2286016"/>
          </a:xfrm>
          <a:prstGeom prst="rect">
            <a:avLst/>
          </a:prstGeom>
          <a:noFill/>
        </p:spPr>
      </p:pic>
    </p:spTree>
  </p:cSld>
  <p:clrMapOvr>
    <a:masterClrMapping/>
  </p:clrMapOvr>
  <p:transition>
    <p:split orient="vert"/>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Hisse Senedi">
  <a:themeElements>
    <a:clrScheme name="Hisse Senedi">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Hisse Senedi">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Hisse Senedi">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121</TotalTime>
  <Words>777</Words>
  <Application>Microsoft Office PowerPoint</Application>
  <PresentationFormat>Ekran Gösterisi (4:3)</PresentationFormat>
  <Paragraphs>35</Paragraphs>
  <Slides>16</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16</vt:i4>
      </vt:variant>
    </vt:vector>
  </HeadingPairs>
  <TitlesOfParts>
    <vt:vector size="20" baseType="lpstr">
      <vt:lpstr>Franklin Gothic Book</vt:lpstr>
      <vt:lpstr>Perpetua</vt:lpstr>
      <vt:lpstr>Wingdings 2</vt:lpstr>
      <vt:lpstr>Hisse Senedi</vt:lpstr>
      <vt:lpstr>YEREL AĞLAR</vt:lpstr>
      <vt:lpstr>                     LAN</vt:lpstr>
      <vt:lpstr>ÖRNEK</vt:lpstr>
      <vt:lpstr>YEREL AĞIN AVANTAJLARI </vt:lpstr>
      <vt:lpstr>YEREL AĞIN AVANTAJLARI </vt:lpstr>
      <vt:lpstr>YEREL AĞIN AVANTAJLARI </vt:lpstr>
      <vt:lpstr>PowerPoint Sunusu</vt:lpstr>
      <vt:lpstr>Yerel Alan Ağları Ne Yapar </vt:lpstr>
      <vt:lpstr>PowerPoint Sunusu</vt:lpstr>
      <vt:lpstr>Yerel Ağ Bağlantısı İçin Program Gereklimi?</vt:lpstr>
      <vt:lpstr>            BASİT NETWORK</vt:lpstr>
      <vt:lpstr>Yerel Ağ Bağlantısı Nasıl Oluşturulur?</vt:lpstr>
      <vt:lpstr>PowerPoint Sunusu</vt:lpstr>
      <vt:lpstr>YOL(BUS) TOPOLOJİSİ</vt:lpstr>
      <vt:lpstr>Yıldız(Star) Topolojisi</vt:lpstr>
      <vt:lpstr>Halka(Ring) Topolojisi</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YEREL AĞLAR</dc:title>
  <dc:creator>Pc</dc:creator>
  <cp:lastModifiedBy>eymen</cp:lastModifiedBy>
  <cp:revision>11</cp:revision>
  <dcterms:created xsi:type="dcterms:W3CDTF">2016-11-13T10:15:43Z</dcterms:created>
  <dcterms:modified xsi:type="dcterms:W3CDTF">2019-08-18T18:03:20Z</dcterms:modified>
</cp:coreProperties>
</file>